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78" r:id="rId3"/>
    <p:sldId id="257" r:id="rId4"/>
    <p:sldId id="258" r:id="rId5"/>
    <p:sldId id="259" r:id="rId6"/>
    <p:sldId id="260" r:id="rId7"/>
    <p:sldId id="261" r:id="rId8"/>
    <p:sldId id="280" r:id="rId9"/>
    <p:sldId id="281"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3" d="100"/>
          <a:sy n="113" d="100"/>
        </p:scale>
        <p:origin x="1398"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0A54BD52-5EE6-4F57-B62D-990B1A242CFE}" type="datetimeFigureOut">
              <a:rPr lang="en-AU" smtClean="0"/>
              <a:t>14/06/2019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CB7CA23-15F4-47AD-88E9-DF2C3B74B185}" type="slidenum">
              <a:rPr lang="en-AU" smtClean="0"/>
              <a:t>‹#›</a:t>
            </a:fld>
            <a:endParaRPr lang="en-AU"/>
          </a:p>
        </p:txBody>
      </p:sp>
    </p:spTree>
    <p:extLst>
      <p:ext uri="{BB962C8B-B14F-4D97-AF65-F5344CB8AC3E}">
        <p14:creationId xmlns:p14="http://schemas.microsoft.com/office/powerpoint/2010/main" val="2903054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A54BD52-5EE6-4F57-B62D-990B1A242CFE}" type="datetimeFigureOut">
              <a:rPr lang="en-AU" smtClean="0"/>
              <a:t>14/06/2019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CB7CA23-15F4-47AD-88E9-DF2C3B74B185}" type="slidenum">
              <a:rPr lang="en-AU" smtClean="0"/>
              <a:t>‹#›</a:t>
            </a:fld>
            <a:endParaRPr lang="en-AU"/>
          </a:p>
        </p:txBody>
      </p:sp>
    </p:spTree>
    <p:extLst>
      <p:ext uri="{BB962C8B-B14F-4D97-AF65-F5344CB8AC3E}">
        <p14:creationId xmlns:p14="http://schemas.microsoft.com/office/powerpoint/2010/main" val="1548475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A54BD52-5EE6-4F57-B62D-990B1A242CFE}" type="datetimeFigureOut">
              <a:rPr lang="en-AU" smtClean="0"/>
              <a:t>14/06/2019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CB7CA23-15F4-47AD-88E9-DF2C3B74B185}" type="slidenum">
              <a:rPr lang="en-AU" smtClean="0"/>
              <a:t>‹#›</a:t>
            </a:fld>
            <a:endParaRPr lang="en-AU"/>
          </a:p>
        </p:txBody>
      </p:sp>
    </p:spTree>
    <p:extLst>
      <p:ext uri="{BB962C8B-B14F-4D97-AF65-F5344CB8AC3E}">
        <p14:creationId xmlns:p14="http://schemas.microsoft.com/office/powerpoint/2010/main" val="256340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A54BD52-5EE6-4F57-B62D-990B1A242CFE}" type="datetimeFigureOut">
              <a:rPr lang="en-AU" smtClean="0"/>
              <a:t>14/06/2019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CB7CA23-15F4-47AD-88E9-DF2C3B74B185}" type="slidenum">
              <a:rPr lang="en-AU" smtClean="0"/>
              <a:t>‹#›</a:t>
            </a:fld>
            <a:endParaRPr lang="en-AU"/>
          </a:p>
        </p:txBody>
      </p:sp>
    </p:spTree>
    <p:extLst>
      <p:ext uri="{BB962C8B-B14F-4D97-AF65-F5344CB8AC3E}">
        <p14:creationId xmlns:p14="http://schemas.microsoft.com/office/powerpoint/2010/main" val="1181249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54BD52-5EE6-4F57-B62D-990B1A242CFE}" type="datetimeFigureOut">
              <a:rPr lang="en-AU" smtClean="0"/>
              <a:t>14/06/2019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CB7CA23-15F4-47AD-88E9-DF2C3B74B185}" type="slidenum">
              <a:rPr lang="en-AU" smtClean="0"/>
              <a:t>‹#›</a:t>
            </a:fld>
            <a:endParaRPr lang="en-AU"/>
          </a:p>
        </p:txBody>
      </p:sp>
    </p:spTree>
    <p:extLst>
      <p:ext uri="{BB962C8B-B14F-4D97-AF65-F5344CB8AC3E}">
        <p14:creationId xmlns:p14="http://schemas.microsoft.com/office/powerpoint/2010/main" val="4075776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A54BD52-5EE6-4F57-B62D-990B1A242CFE}" type="datetimeFigureOut">
              <a:rPr lang="en-AU" smtClean="0"/>
              <a:t>14/06/2019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CB7CA23-15F4-47AD-88E9-DF2C3B74B185}" type="slidenum">
              <a:rPr lang="en-AU" smtClean="0"/>
              <a:t>‹#›</a:t>
            </a:fld>
            <a:endParaRPr lang="en-AU"/>
          </a:p>
        </p:txBody>
      </p:sp>
    </p:spTree>
    <p:extLst>
      <p:ext uri="{BB962C8B-B14F-4D97-AF65-F5344CB8AC3E}">
        <p14:creationId xmlns:p14="http://schemas.microsoft.com/office/powerpoint/2010/main" val="2547112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A54BD52-5EE6-4F57-B62D-990B1A242CFE}" type="datetimeFigureOut">
              <a:rPr lang="en-AU" smtClean="0"/>
              <a:t>14/06/2019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CB7CA23-15F4-47AD-88E9-DF2C3B74B185}" type="slidenum">
              <a:rPr lang="en-AU" smtClean="0"/>
              <a:t>‹#›</a:t>
            </a:fld>
            <a:endParaRPr lang="en-AU"/>
          </a:p>
        </p:txBody>
      </p:sp>
    </p:spTree>
    <p:extLst>
      <p:ext uri="{BB962C8B-B14F-4D97-AF65-F5344CB8AC3E}">
        <p14:creationId xmlns:p14="http://schemas.microsoft.com/office/powerpoint/2010/main" val="3725960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A54BD52-5EE6-4F57-B62D-990B1A242CFE}" type="datetimeFigureOut">
              <a:rPr lang="en-AU" smtClean="0"/>
              <a:t>14/06/2019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CB7CA23-15F4-47AD-88E9-DF2C3B74B185}" type="slidenum">
              <a:rPr lang="en-AU" smtClean="0"/>
              <a:t>‹#›</a:t>
            </a:fld>
            <a:endParaRPr lang="en-AU"/>
          </a:p>
        </p:txBody>
      </p:sp>
    </p:spTree>
    <p:extLst>
      <p:ext uri="{BB962C8B-B14F-4D97-AF65-F5344CB8AC3E}">
        <p14:creationId xmlns:p14="http://schemas.microsoft.com/office/powerpoint/2010/main" val="1583899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4BD52-5EE6-4F57-B62D-990B1A242CFE}" type="datetimeFigureOut">
              <a:rPr lang="en-AU" smtClean="0"/>
              <a:t>14/06/2019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CB7CA23-15F4-47AD-88E9-DF2C3B74B185}" type="slidenum">
              <a:rPr lang="en-AU" smtClean="0"/>
              <a:t>‹#›</a:t>
            </a:fld>
            <a:endParaRPr lang="en-AU"/>
          </a:p>
        </p:txBody>
      </p:sp>
    </p:spTree>
    <p:extLst>
      <p:ext uri="{BB962C8B-B14F-4D97-AF65-F5344CB8AC3E}">
        <p14:creationId xmlns:p14="http://schemas.microsoft.com/office/powerpoint/2010/main" val="2650123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54BD52-5EE6-4F57-B62D-990B1A242CFE}" type="datetimeFigureOut">
              <a:rPr lang="en-AU" smtClean="0"/>
              <a:t>14/06/2019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CB7CA23-15F4-47AD-88E9-DF2C3B74B185}" type="slidenum">
              <a:rPr lang="en-AU" smtClean="0"/>
              <a:t>‹#›</a:t>
            </a:fld>
            <a:endParaRPr lang="en-AU"/>
          </a:p>
        </p:txBody>
      </p:sp>
    </p:spTree>
    <p:extLst>
      <p:ext uri="{BB962C8B-B14F-4D97-AF65-F5344CB8AC3E}">
        <p14:creationId xmlns:p14="http://schemas.microsoft.com/office/powerpoint/2010/main" val="262157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54BD52-5EE6-4F57-B62D-990B1A242CFE}" type="datetimeFigureOut">
              <a:rPr lang="en-AU" smtClean="0"/>
              <a:t>14/06/2019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CB7CA23-15F4-47AD-88E9-DF2C3B74B185}" type="slidenum">
              <a:rPr lang="en-AU" smtClean="0"/>
              <a:t>‹#›</a:t>
            </a:fld>
            <a:endParaRPr lang="en-AU"/>
          </a:p>
        </p:txBody>
      </p:sp>
    </p:spTree>
    <p:extLst>
      <p:ext uri="{BB962C8B-B14F-4D97-AF65-F5344CB8AC3E}">
        <p14:creationId xmlns:p14="http://schemas.microsoft.com/office/powerpoint/2010/main" val="2299719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54BD52-5EE6-4F57-B62D-990B1A242CFE}" type="datetimeFigureOut">
              <a:rPr lang="en-AU" smtClean="0"/>
              <a:t>14/06/2019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7CA23-15F4-47AD-88E9-DF2C3B74B185}" type="slidenum">
              <a:rPr lang="en-AU" smtClean="0"/>
              <a:t>‹#›</a:t>
            </a:fld>
            <a:endParaRPr lang="en-AU"/>
          </a:p>
        </p:txBody>
      </p:sp>
    </p:spTree>
    <p:extLst>
      <p:ext uri="{BB962C8B-B14F-4D97-AF65-F5344CB8AC3E}">
        <p14:creationId xmlns:p14="http://schemas.microsoft.com/office/powerpoint/2010/main" val="1314390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614"/>
            <a:ext cx="9142938" cy="6860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C:\Users\Hung Doan\Pictures\hinh cut\chua giang 4.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342213"/>
            <a:ext cx="7502915" cy="55068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 y="39598"/>
            <a:ext cx="9142938" cy="584775"/>
          </a:xfrm>
          <a:prstGeom prst="rect">
            <a:avLst/>
          </a:prstGeom>
        </p:spPr>
        <p:txBody>
          <a:bodyPr wrap="square">
            <a:spAutoFit/>
          </a:bodyPr>
          <a:lstStyle/>
          <a:p>
            <a:pPr algn="ctr"/>
            <a:r>
              <a:rPr lang="en-AU" sz="3200" b="1" dirty="0">
                <a:solidFill>
                  <a:srgbClr val="002060"/>
                </a:solidFill>
                <a:latin typeface="Tahoma" panose="020B0604030504040204" pitchFamily="34" charset="0"/>
                <a:ea typeface="Tahoma" panose="020B0604030504040204" pitchFamily="34" charset="0"/>
                <a:cs typeface="Tahoma" panose="020B0604030504040204" pitchFamily="34" charset="0"/>
              </a:rPr>
              <a:t>Sixteenth Sunday in Ordinary Time Year C</a:t>
            </a:r>
          </a:p>
        </p:txBody>
      </p:sp>
      <p:sp>
        <p:nvSpPr>
          <p:cNvPr id="6" name="Rectangle 5"/>
          <p:cNvSpPr/>
          <p:nvPr/>
        </p:nvSpPr>
        <p:spPr>
          <a:xfrm>
            <a:off x="242200" y="707454"/>
            <a:ext cx="8578271" cy="584775"/>
          </a:xfrm>
          <a:prstGeom prst="rect">
            <a:avLst/>
          </a:prstGeom>
        </p:spPr>
        <p:txBody>
          <a:bodyPr wrap="square">
            <a:spAutoFit/>
          </a:bodyPr>
          <a:lstStyle/>
          <a:p>
            <a:pPr algn="ct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Chúa Nhật 1</a:t>
            </a:r>
            <a:r>
              <a:rPr lang="en-AU" sz="3200" b="1" dirty="0">
                <a:solidFill>
                  <a:srgbClr val="FF0000"/>
                </a:solidFill>
                <a:latin typeface="Tahoma" panose="020B0604030504040204" pitchFamily="34" charset="0"/>
                <a:ea typeface="Tahoma" panose="020B0604030504040204" pitchFamily="34" charset="0"/>
                <a:cs typeface="Tahoma" panose="020B0604030504040204" pitchFamily="34" charset="0"/>
              </a:rPr>
              <a:t>6</a:t>
            </a: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 Thường Niên Năm </a:t>
            </a:r>
            <a:r>
              <a:rPr lang="en-AU" sz="3200" b="1" dirty="0">
                <a:solidFill>
                  <a:srgbClr val="FF0000"/>
                </a:solidFill>
                <a:latin typeface="Tahoma" panose="020B0604030504040204" pitchFamily="34" charset="0"/>
                <a:ea typeface="Tahoma" panose="020B0604030504040204" pitchFamily="34" charset="0"/>
                <a:cs typeface="Tahoma" panose="020B0604030504040204" pitchFamily="34" charset="0"/>
              </a:rPr>
              <a:t>C</a:t>
            </a:r>
          </a:p>
        </p:txBody>
      </p:sp>
      <p:sp>
        <p:nvSpPr>
          <p:cNvPr id="3" name="Rectangle 2"/>
          <p:cNvSpPr/>
          <p:nvPr/>
        </p:nvSpPr>
        <p:spPr>
          <a:xfrm>
            <a:off x="1619671" y="5877272"/>
            <a:ext cx="6350787" cy="892552"/>
          </a:xfrm>
          <a:prstGeom prst="rect">
            <a:avLst/>
          </a:prstGeom>
        </p:spPr>
        <p:txBody>
          <a:bodyPr wrap="square">
            <a:spAutoFit/>
          </a:bodyPr>
          <a:lstStyle/>
          <a:p>
            <a:pPr algn="ctr"/>
            <a:r>
              <a:rPr lang="en-AU" sz="3200" dirty="0">
                <a:solidFill>
                  <a:schemeClr val="bg1"/>
                </a:solidFill>
              </a:rPr>
              <a:t>21/07/ 2019</a:t>
            </a:r>
            <a:endParaRPr lang="en-AU" sz="2000" dirty="0">
              <a:solidFill>
                <a:schemeClr val="bg1"/>
              </a:solidFill>
            </a:endParaRPr>
          </a:p>
          <a:p>
            <a:pPr algn="ctr"/>
            <a:r>
              <a:rPr lang="en-US" sz="2000" dirty="0" err="1">
                <a:solidFill>
                  <a:schemeClr val="bg1"/>
                </a:solidFill>
              </a:rPr>
              <a:t>Hùng</a:t>
            </a:r>
            <a:r>
              <a:rPr lang="en-US" sz="2000" dirty="0">
                <a:solidFill>
                  <a:schemeClr val="bg1"/>
                </a:solidFill>
              </a:rPr>
              <a:t> </a:t>
            </a:r>
            <a:r>
              <a:rPr lang="en-US" sz="2000" dirty="0" err="1">
                <a:solidFill>
                  <a:schemeClr val="bg1"/>
                </a:solidFill>
              </a:rPr>
              <a:t>Phương</a:t>
            </a:r>
            <a:r>
              <a:rPr lang="en-US" sz="2000" dirty="0">
                <a:solidFill>
                  <a:schemeClr val="bg1"/>
                </a:solidFill>
              </a:rPr>
              <a:t> &amp; Thanh </a:t>
            </a:r>
            <a:r>
              <a:rPr lang="en-US" sz="2000" dirty="0" err="1">
                <a:solidFill>
                  <a:schemeClr val="bg1"/>
                </a:solidFill>
              </a:rPr>
              <a:t>Quảng</a:t>
            </a:r>
            <a:r>
              <a:rPr lang="en-US" sz="2000" dirty="0">
                <a:solidFill>
                  <a:schemeClr val="bg1"/>
                </a:solidFill>
              </a:rPr>
              <a:t> </a:t>
            </a:r>
            <a:r>
              <a:rPr lang="en-US" sz="2000" dirty="0" err="1">
                <a:solidFill>
                  <a:schemeClr val="bg1"/>
                </a:solidFill>
              </a:rPr>
              <a:t>thực</a:t>
            </a:r>
            <a:r>
              <a:rPr lang="en-US" sz="2000" dirty="0">
                <a:solidFill>
                  <a:schemeClr val="bg1"/>
                </a:solidFill>
              </a:rPr>
              <a:t> </a:t>
            </a:r>
            <a:r>
              <a:rPr lang="en-US" sz="2000" dirty="0" err="1">
                <a:solidFill>
                  <a:schemeClr val="bg1"/>
                </a:solidFill>
              </a:rPr>
              <a:t>hiện</a:t>
            </a:r>
            <a:endParaRPr lang="en-AU" sz="3200" dirty="0"/>
          </a:p>
        </p:txBody>
      </p:sp>
    </p:spTree>
    <p:extLst>
      <p:ext uri="{BB962C8B-B14F-4D97-AF65-F5344CB8AC3E}">
        <p14:creationId xmlns:p14="http://schemas.microsoft.com/office/powerpoint/2010/main" val="12580972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outVertical)">
                                      <p:cBhvr>
                                        <p:cTn id="7" dur="2000"/>
                                        <p:tgtEl>
                                          <p:spTgt spid="6">
                                            <p:txEl>
                                              <p:pRg st="0" end="0"/>
                                            </p:txEl>
                                          </p:spTgt>
                                        </p:tgtEl>
                                      </p:cBhvr>
                                    </p:animEffect>
                                  </p:childTnLst>
                                </p:cTn>
                              </p:par>
                              <p:par>
                                <p:cTn id="8" presetID="21" presetClass="entr" presetSubtype="2"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heel(2)">
                                      <p:cBhvr>
                                        <p:cTn id="10"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437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C:\Users\Hung Doan\Pictures\hinh cut\chua giang 5.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545587"/>
            <a:ext cx="4863183" cy="6312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Joseph Hung_Doan\Downloads\Chua Jesus\open_bible (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8704" y="186127"/>
            <a:ext cx="3136201" cy="1844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5679676" y="382012"/>
            <a:ext cx="342469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rgbClr val="FF0000"/>
                </a:solidFill>
              </a:rPr>
              <a:t>Gospel</a:t>
            </a:r>
          </a:p>
          <a:p>
            <a:pPr algn="ctr"/>
            <a:r>
              <a:rPr lang="en-AU" sz="3200" b="1" dirty="0">
                <a:solidFill>
                  <a:srgbClr val="FF0000"/>
                </a:solidFill>
              </a:rPr>
              <a:t>Luke</a:t>
            </a:r>
          </a:p>
          <a:p>
            <a:pPr algn="ctr"/>
            <a:r>
              <a:rPr lang="en-AU" sz="3200" b="1" dirty="0">
                <a:solidFill>
                  <a:srgbClr val="FF0000"/>
                </a:solidFill>
              </a:rPr>
              <a:t>10:38-42</a:t>
            </a:r>
          </a:p>
          <a:p>
            <a:pPr algn="ctr"/>
            <a:r>
              <a:rPr lang="en-AU" sz="3200" b="1" dirty="0" err="1">
                <a:solidFill>
                  <a:srgbClr val="002060"/>
                </a:solidFill>
              </a:rPr>
              <a:t>Phúc</a:t>
            </a:r>
            <a:r>
              <a:rPr lang="en-AU" sz="3200" b="1" dirty="0">
                <a:solidFill>
                  <a:srgbClr val="002060"/>
                </a:solidFill>
              </a:rPr>
              <a:t> </a:t>
            </a:r>
            <a:r>
              <a:rPr lang="en-AU" sz="3200" b="1" dirty="0" err="1">
                <a:solidFill>
                  <a:srgbClr val="002060"/>
                </a:solidFill>
              </a:rPr>
              <a:t>Âm</a:t>
            </a:r>
            <a:r>
              <a:rPr lang="en-AU" sz="3200" b="1" dirty="0">
                <a:solidFill>
                  <a:srgbClr val="002060"/>
                </a:solidFill>
              </a:rPr>
              <a:t> </a:t>
            </a:r>
            <a:r>
              <a:rPr lang="en-AU" sz="3200" b="1" dirty="0" err="1">
                <a:solidFill>
                  <a:srgbClr val="002060"/>
                </a:solidFill>
              </a:rPr>
              <a:t>theo</a:t>
            </a:r>
            <a:r>
              <a:rPr lang="en-AU" sz="3200" b="1" dirty="0">
                <a:solidFill>
                  <a:srgbClr val="002060"/>
                </a:solidFill>
              </a:rPr>
              <a:t> </a:t>
            </a:r>
          </a:p>
          <a:p>
            <a:pPr algn="ctr"/>
            <a:r>
              <a:rPr lang="en-AU" sz="3200" b="1" dirty="0" err="1">
                <a:solidFill>
                  <a:srgbClr val="002060"/>
                </a:solidFill>
              </a:rPr>
              <a:t>Thánh</a:t>
            </a:r>
            <a:r>
              <a:rPr lang="en-AU" sz="3200" b="1" dirty="0">
                <a:solidFill>
                  <a:srgbClr val="002060"/>
                </a:solidFill>
              </a:rPr>
              <a:t> Lu-ca</a:t>
            </a:r>
          </a:p>
          <a:p>
            <a:pPr algn="ctr"/>
            <a:r>
              <a:rPr lang="en-AU" sz="3200" b="1" dirty="0">
                <a:solidFill>
                  <a:srgbClr val="002060"/>
                </a:solidFill>
              </a:rPr>
              <a:t>10:38-42</a:t>
            </a:r>
          </a:p>
        </p:txBody>
      </p:sp>
    </p:spTree>
    <p:extLst>
      <p:ext uri="{BB962C8B-B14F-4D97-AF65-F5344CB8AC3E}">
        <p14:creationId xmlns:p14="http://schemas.microsoft.com/office/powerpoint/2010/main" val="4188882431"/>
      </p:ext>
    </p:extLst>
  </p:cSld>
  <p:clrMapOvr>
    <a:masterClrMapping/>
  </p:clrMapOvr>
  <mc:AlternateContent xmlns:mc="http://schemas.openxmlformats.org/markup-compatibility/2006" xmlns:p14="http://schemas.microsoft.com/office/powerpoint/2010/main">
    <mc:Choice Requires="p14">
      <p:transition spd="slow" p14:dur="2500" advClick="0">
        <p:strips/>
      </p:transition>
    </mc:Choice>
    <mc:Fallback xmlns="">
      <p:transition spd="slow" advClick="0">
        <p:strip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338" y="5165628"/>
            <a:ext cx="8826914" cy="1569660"/>
          </a:xfrm>
          <a:prstGeom prst="rect">
            <a:avLst/>
          </a:prstGeom>
        </p:spPr>
        <p:txBody>
          <a:bodyPr wrap="square">
            <a:spAutoFit/>
          </a:bodyPr>
          <a:lstStyle/>
          <a:p>
            <a:pPr algn="ctr"/>
            <a:r>
              <a:rPr lang="en-AU"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ấy</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 Đức Giê-su vào</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một</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 làng kia.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Có một người phụ nữ tên là Mác-ta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đón Người vào nhà.</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491880" y="164434"/>
            <a:ext cx="5586554" cy="206210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Jesus came to a village, and a woman named Martha welcomed him into her house. </a:t>
            </a: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552" r="9168"/>
          <a:stretch/>
        </p:blipFill>
        <p:spPr bwMode="auto">
          <a:xfrm>
            <a:off x="4860032" y="2492896"/>
            <a:ext cx="3816424" cy="267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469" t="4195"/>
          <a:stretch/>
        </p:blipFill>
        <p:spPr bwMode="auto">
          <a:xfrm>
            <a:off x="0" y="0"/>
            <a:ext cx="3452777" cy="4332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1862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3105" y="4509120"/>
            <a:ext cx="6640895" cy="2062103"/>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Cô có người em gái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tên là Ma-ri-a.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Cô này cứ ngồi bên chân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Chúa mà nghe lời Người dạy.</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44624"/>
            <a:ext cx="2579889" cy="550920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She had a sister called Mary, who sat down at the Lord’s feet and listened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to him speaking. </a:t>
            </a:r>
          </a:p>
        </p:txBody>
      </p:sp>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579890" y="0"/>
            <a:ext cx="6544773" cy="4365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1862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968" y="3791424"/>
            <a:ext cx="9036496" cy="3046988"/>
          </a:xfrm>
          <a:prstGeom prst="rect">
            <a:avLst/>
          </a:prstGeom>
        </p:spPr>
        <p:txBody>
          <a:bodyPr wrap="square">
            <a:spAutoFit/>
          </a:bodyPr>
          <a:lstStyle/>
          <a:p>
            <a:pPr algn="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Còn cô Mác-ta thì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tất bật lo việc phục vụ.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Cô tiến lại mà nói: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"Thưa Thầy, em con để mình con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phục vụ, mà Thầy không để ý tới sao?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Xin Thầy bảo nó giúp con một tay! "</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0"/>
            <a:ext cx="4191600" cy="501675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Now Martha who was distracted with all the serving said, ‘Lord, do you not care that my sister is leaving me to do the serving all by myself? Please tell her to help me.’ </a:t>
            </a:r>
          </a:p>
        </p:txBody>
      </p:sp>
      <p:pic>
        <p:nvPicPr>
          <p:cNvPr id="3075"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2315"/>
          <a:stretch/>
        </p:blipFill>
        <p:spPr bwMode="auto">
          <a:xfrm>
            <a:off x="4191600" y="-35385"/>
            <a:ext cx="4918864" cy="3680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1862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573016"/>
            <a:ext cx="4394044" cy="2554545"/>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Chúa đáp: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"Mác-ta! Mác-ta ơi! Chị băn khoăn</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 lo lắng nhiều chuyện quá!</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4068158" y="116632"/>
            <a:ext cx="4859548" cy="304698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But the Lord answered: ‘Martha, Martha,’ he said, ‘you worry and fret about so many things, and yet few are needed,</a:t>
            </a:r>
          </a:p>
        </p:txBody>
      </p:sp>
      <p:pic>
        <p:nvPicPr>
          <p:cNvPr id="10"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8687"/>
          <a:stretch/>
        </p:blipFill>
        <p:spPr bwMode="auto">
          <a:xfrm>
            <a:off x="4671342" y="3194238"/>
            <a:ext cx="4499992" cy="3630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4068158" cy="328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4851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03" y="5155872"/>
            <a:ext cx="8964488" cy="1569660"/>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Chỉ có một chuyện cần thiết mà thôi.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Ma-ri-a đã chọn phần tốt nhất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và sẽ không bị lấy đi.“</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4427984" y="188640"/>
            <a:ext cx="4585252" cy="304698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indeed only one.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It is Mary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who has chosen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the better part;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it is not to be taken from her.’</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27984" cy="5155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5723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1.bp.blogspot.com/-7E6WSyt_HJc/Ut0qqIuWdFI/AAAAAAAABqU/2pkiOQZvavs/s1600/Simple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3" y="0"/>
            <a:ext cx="916506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Hung Doan\Pictures\hinh cut\chua giang 4.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279" y="1509708"/>
            <a:ext cx="7286891" cy="53482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7504" y="39598"/>
            <a:ext cx="8856984" cy="58477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Sixteenth Sunday in Ordinary Time Year C</a:t>
            </a:r>
          </a:p>
        </p:txBody>
      </p:sp>
      <p:sp>
        <p:nvSpPr>
          <p:cNvPr id="7" name="Rectangle 6"/>
          <p:cNvSpPr/>
          <p:nvPr/>
        </p:nvSpPr>
        <p:spPr>
          <a:xfrm>
            <a:off x="246860" y="624373"/>
            <a:ext cx="8578271" cy="584775"/>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Chúa Nhật 1</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6</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 Thường Niên Năm </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C</a:t>
            </a:r>
          </a:p>
        </p:txBody>
      </p:sp>
    </p:spTree>
    <p:extLst>
      <p:ext uri="{BB962C8B-B14F-4D97-AF65-F5344CB8AC3E}">
        <p14:creationId xmlns:p14="http://schemas.microsoft.com/office/powerpoint/2010/main" val="2704506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outVertical)">
                                      <p:cBhvr>
                                        <p:cTn id="7" dur="2000"/>
                                        <p:tgtEl>
                                          <p:spTgt spid="7">
                                            <p:txEl>
                                              <p:pRg st="0" end="0"/>
                                            </p:txEl>
                                          </p:spTgt>
                                        </p:tgtEl>
                                      </p:cBhvr>
                                    </p:animEffect>
                                  </p:childTnLst>
                                </p:cTn>
                              </p:par>
                              <p:par>
                                <p:cTn id="8" presetID="6" presetClass="entr" presetSubtype="32"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out)">
                                      <p:cBhvr>
                                        <p:cTn id="10"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
            <a:ext cx="9171451"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Users\Hung Doan\Pictures\hinh cut\chua giang 4.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97" y="1413005"/>
            <a:ext cx="7286891" cy="53482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6512" y="39598"/>
            <a:ext cx="9180512" cy="584775"/>
          </a:xfrm>
          <a:prstGeom prst="rect">
            <a:avLst/>
          </a:prstGeom>
        </p:spPr>
        <p:txBody>
          <a:bodyPr wrap="square">
            <a:spAutoFit/>
          </a:bodyPr>
          <a:lstStyle/>
          <a:p>
            <a:pPr algn="ctr"/>
            <a:r>
              <a:rPr lang="en-AU" sz="3200" b="1">
                <a:solidFill>
                  <a:srgbClr val="0070C0"/>
                </a:solidFill>
                <a:latin typeface="Tahoma" panose="020B0604030504040204" pitchFamily="34" charset="0"/>
                <a:ea typeface="Tahoma" panose="020B0604030504040204" pitchFamily="34" charset="0"/>
                <a:cs typeface="Tahoma" panose="020B0604030504040204" pitchFamily="34" charset="0"/>
              </a:rPr>
              <a:t>16th </a:t>
            </a:r>
            <a:r>
              <a:rPr lang="en-AU" sz="3200" b="1" dirty="0">
                <a:solidFill>
                  <a:srgbClr val="0070C0"/>
                </a:solidFill>
                <a:latin typeface="Tahoma" panose="020B0604030504040204" pitchFamily="34" charset="0"/>
                <a:ea typeface="Tahoma" panose="020B0604030504040204" pitchFamily="34" charset="0"/>
                <a:cs typeface="Tahoma" panose="020B0604030504040204" pitchFamily="34" charset="0"/>
              </a:rPr>
              <a:t>Sunday in Ordinary Time Year C</a:t>
            </a:r>
          </a:p>
        </p:txBody>
      </p:sp>
      <p:sp>
        <p:nvSpPr>
          <p:cNvPr id="8" name="Rectangle 7"/>
          <p:cNvSpPr/>
          <p:nvPr/>
        </p:nvSpPr>
        <p:spPr>
          <a:xfrm>
            <a:off x="242200" y="707454"/>
            <a:ext cx="8722287" cy="584775"/>
          </a:xfrm>
          <a:prstGeom prst="rect">
            <a:avLst/>
          </a:prstGeom>
        </p:spPr>
        <p:txBody>
          <a:bodyPr wrap="square">
            <a:spAutoFit/>
          </a:bodyPr>
          <a:lstStyle/>
          <a:p>
            <a:pPr algn="ctr"/>
            <a:r>
              <a:rPr lang="vi-VN" sz="3200" b="1" dirty="0">
                <a:solidFill>
                  <a:srgbClr val="C00000"/>
                </a:solidFill>
                <a:latin typeface="Tahoma" panose="020B0604030504040204" pitchFamily="34" charset="0"/>
                <a:ea typeface="Tahoma" panose="020B0604030504040204" pitchFamily="34" charset="0"/>
                <a:cs typeface="Tahoma" panose="020B0604030504040204" pitchFamily="34" charset="0"/>
              </a:rPr>
              <a:t>Chúa Nhật 1</a:t>
            </a:r>
            <a:r>
              <a:rPr lang="en-AU" sz="3200" b="1" dirty="0">
                <a:solidFill>
                  <a:srgbClr val="C00000"/>
                </a:solidFill>
                <a:latin typeface="Tahoma" panose="020B0604030504040204" pitchFamily="34" charset="0"/>
                <a:ea typeface="Tahoma" panose="020B0604030504040204" pitchFamily="34" charset="0"/>
                <a:cs typeface="Tahoma" panose="020B0604030504040204" pitchFamily="34" charset="0"/>
              </a:rPr>
              <a:t>6</a:t>
            </a:r>
            <a:r>
              <a:rPr lang="vi-VN" sz="3200" b="1" dirty="0">
                <a:solidFill>
                  <a:srgbClr val="C00000"/>
                </a:solidFill>
                <a:latin typeface="Tahoma" panose="020B0604030504040204" pitchFamily="34" charset="0"/>
                <a:ea typeface="Tahoma" panose="020B0604030504040204" pitchFamily="34" charset="0"/>
                <a:cs typeface="Tahoma" panose="020B0604030504040204" pitchFamily="34" charset="0"/>
              </a:rPr>
              <a:t> Thường Niên Năm </a:t>
            </a:r>
            <a:r>
              <a:rPr lang="en-AU" sz="3200" b="1" dirty="0">
                <a:solidFill>
                  <a:srgbClr val="C00000"/>
                </a:solidFill>
                <a:latin typeface="Tahoma" panose="020B0604030504040204" pitchFamily="34" charset="0"/>
                <a:ea typeface="Tahoma" panose="020B0604030504040204" pitchFamily="34" charset="0"/>
                <a:cs typeface="Tahoma" panose="020B0604030504040204" pitchFamily="34" charset="0"/>
              </a:rPr>
              <a:t>C</a:t>
            </a:r>
          </a:p>
        </p:txBody>
      </p:sp>
    </p:spTree>
    <p:extLst>
      <p:ext uri="{BB962C8B-B14F-4D97-AF65-F5344CB8AC3E}">
        <p14:creationId xmlns:p14="http://schemas.microsoft.com/office/powerpoint/2010/main" val="312615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outVertical)">
                                      <p:cBhvr>
                                        <p:cTn id="7" dur="2000"/>
                                        <p:tgtEl>
                                          <p:spTgt spid="8">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1250"/>
                                        <p:tgtEl>
                                          <p:spTgt spid="7">
                                            <p:txEl>
                                              <p:pRg st="0" end="0"/>
                                            </p:txEl>
                                          </p:spTgt>
                                        </p:tgtEl>
                                      </p:cBhvr>
                                    </p:animEffect>
                                    <p:anim calcmode="lin" valueType="num">
                                      <p:cBhvr>
                                        <p:cTn id="11" dur="12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2" dur="12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TotalTime>
  <Words>325</Words>
  <Application>Microsoft Office PowerPoint</Application>
  <PresentationFormat>On-screen Show (4:3)</PresentationFormat>
  <Paragraphs>43</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Doan</dc:creator>
  <cp:lastModifiedBy>Anthony Nguyen</cp:lastModifiedBy>
  <cp:revision>32</cp:revision>
  <dcterms:created xsi:type="dcterms:W3CDTF">2016-01-09T01:18:30Z</dcterms:created>
  <dcterms:modified xsi:type="dcterms:W3CDTF">2019-06-13T19:37:33Z</dcterms:modified>
</cp:coreProperties>
</file>